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81"/>
  </p:normalViewPr>
  <p:slideViewPr>
    <p:cSldViewPr snapToGrid="0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5DAB62-FB83-9BC2-7F6C-CDF6F0ADD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7404" y="1577340"/>
            <a:ext cx="6228950" cy="37033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6100" b="1" dirty="0" err="1">
                <a:solidFill>
                  <a:schemeClr val="tx2"/>
                </a:solidFill>
                <a:effectLst/>
              </a:rPr>
              <a:t>Unicorn</a:t>
            </a:r>
            <a:br>
              <a:rPr lang="pt-BR" sz="6100" dirty="0">
                <a:solidFill>
                  <a:schemeClr val="tx2"/>
                </a:solidFill>
              </a:rPr>
            </a:br>
            <a:r>
              <a:rPr lang="pt-BR" sz="6100" dirty="0">
                <a:solidFill>
                  <a:schemeClr val="tx2"/>
                </a:solidFill>
                <a:effectLst/>
              </a:rPr>
              <a:t>E-commerce Platform</a:t>
            </a:r>
            <a:br>
              <a:rPr lang="pt-BR" sz="6100" dirty="0">
                <a:solidFill>
                  <a:schemeClr val="tx2"/>
                </a:solidFill>
              </a:rPr>
            </a:br>
            <a:endParaRPr lang="ru-GB" sz="6100" dirty="0">
              <a:solidFill>
                <a:schemeClr val="tx2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51A0176-A46C-D6BD-6302-52E0231C3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1864" y="1577340"/>
            <a:ext cx="2717172" cy="3703320"/>
          </a:xfrm>
          <a:ln w="57150">
            <a:noFill/>
          </a:ln>
        </p:spPr>
        <p:txBody>
          <a:bodyPr anchor="ctr">
            <a:normAutofit/>
          </a:bodyPr>
          <a:lstStyle/>
          <a:p>
            <a:r>
              <a:rPr lang="en-US" sz="2800"/>
              <a:t>Sales Report</a:t>
            </a:r>
            <a:endParaRPr lang="ru-GB" sz="280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11D976D6-8C98-48CC-8C34-0468F3167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3938" y="3383280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88596" y="3383280"/>
            <a:ext cx="3703320" cy="914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46574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721355-F8FD-A2EE-2FB2-D8D32D1D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73231"/>
            <a:ext cx="2539897" cy="4711539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California ranks first</a:t>
            </a:r>
            <a:endParaRPr lang="ru-GB" sz="3200" dirty="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EE959E-BF10-4204-9556-D1707088D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D17B6A-CB37-4005-9681-A20AFCDC7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7BBDE9-DAED-40B0-A640-503C918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ADCA3A3-0300-E586-7F97-28CB94A9B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1830" y="842963"/>
            <a:ext cx="7203942" cy="5403042"/>
          </a:xfrm>
        </p:spPr>
      </p:pic>
    </p:spTree>
    <p:extLst>
      <p:ext uri="{BB962C8B-B14F-4D97-AF65-F5344CB8AC3E}">
        <p14:creationId xmlns:p14="http://schemas.microsoft.com/office/powerpoint/2010/main" val="732550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2B71F7-6B10-11E2-B81D-BC6FA1B38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2304605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profit margin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DF040C71-F791-0ECB-290C-548AA8847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1377" y="742029"/>
            <a:ext cx="9020623" cy="5926138"/>
          </a:xfrm>
        </p:spPr>
      </p:pic>
      <p:sp>
        <p:nvSpPr>
          <p:cNvPr id="21" name="Стрелка влево 20">
            <a:extLst>
              <a:ext uri="{FF2B5EF4-FFF2-40B4-BE49-F238E27FC236}">
                <a16:creationId xmlns:a16="http://schemas.microsoft.com/office/drawing/2014/main" id="{64FAA1BD-0202-50CE-C5B4-41297F221B8C}"/>
              </a:ext>
            </a:extLst>
          </p:cNvPr>
          <p:cNvSpPr/>
          <p:nvPr/>
        </p:nvSpPr>
        <p:spPr>
          <a:xfrm>
            <a:off x="8042147" y="5254906"/>
            <a:ext cx="972273" cy="254644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/>
          </a:p>
        </p:txBody>
      </p:sp>
    </p:spTree>
    <p:extLst>
      <p:ext uri="{BB962C8B-B14F-4D97-AF65-F5344CB8AC3E}">
        <p14:creationId xmlns:p14="http://schemas.microsoft.com/office/powerpoint/2010/main" val="2961231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BAAE3C-2CE3-FC79-2894-4149F66F3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California’s position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13AB8E-86A6-8E9F-3BC2-F2D0F2F75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400" cap="all" dirty="0">
                <a:solidFill>
                  <a:schemeClr val="accent2"/>
                </a:solidFill>
              </a:rPr>
              <a:t>California ranks first in Sales and profits as largest State. However, it lags behind other states in profitability.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5995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7EBD4-34D4-13DC-580F-4DA3FE6F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Sales and number of orders shipped over four years</a:t>
            </a:r>
            <a:endParaRPr lang="ru-GB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201A10E7-A47C-0030-D1AC-28ED26A8FE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04962"/>
              </p:ext>
            </p:extLst>
          </p:nvPr>
        </p:nvGraphicFramePr>
        <p:xfrm>
          <a:off x="581192" y="2187615"/>
          <a:ext cx="4870485" cy="3808071"/>
        </p:xfrm>
        <a:graphic>
          <a:graphicData uri="http://schemas.openxmlformats.org/drawingml/2006/table">
            <a:tbl>
              <a:tblPr/>
              <a:tblGrid>
                <a:gridCol w="974097">
                  <a:extLst>
                    <a:ext uri="{9D8B030D-6E8A-4147-A177-3AD203B41FA5}">
                      <a16:colId xmlns:a16="http://schemas.microsoft.com/office/drawing/2014/main" val="2714145060"/>
                    </a:ext>
                  </a:extLst>
                </a:gridCol>
                <a:gridCol w="974097">
                  <a:extLst>
                    <a:ext uri="{9D8B030D-6E8A-4147-A177-3AD203B41FA5}">
                      <a16:colId xmlns:a16="http://schemas.microsoft.com/office/drawing/2014/main" val="3744047704"/>
                    </a:ext>
                  </a:extLst>
                </a:gridCol>
                <a:gridCol w="974097">
                  <a:extLst>
                    <a:ext uri="{9D8B030D-6E8A-4147-A177-3AD203B41FA5}">
                      <a16:colId xmlns:a16="http://schemas.microsoft.com/office/drawing/2014/main" val="1408543814"/>
                    </a:ext>
                  </a:extLst>
                </a:gridCol>
                <a:gridCol w="974097">
                  <a:extLst>
                    <a:ext uri="{9D8B030D-6E8A-4147-A177-3AD203B41FA5}">
                      <a16:colId xmlns:a16="http://schemas.microsoft.com/office/drawing/2014/main" val="2577873239"/>
                    </a:ext>
                  </a:extLst>
                </a:gridCol>
                <a:gridCol w="974097">
                  <a:extLst>
                    <a:ext uri="{9D8B030D-6E8A-4147-A177-3AD203B41FA5}">
                      <a16:colId xmlns:a16="http://schemas.microsoft.com/office/drawing/2014/main" val="3413542970"/>
                    </a:ext>
                  </a:extLst>
                </a:gridCol>
              </a:tblGrid>
              <a:tr h="182998">
                <a:tc>
                  <a:txBody>
                    <a:bodyPr/>
                    <a:lstStyle/>
                    <a:p>
                      <a:pPr rtl="0" fontAlgn="b"/>
                      <a:endParaRPr lang="ru-GB" sz="1000">
                        <a:effectLst/>
                      </a:endParaRP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2015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2016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2017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2018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614364"/>
                  </a:ext>
                </a:extLst>
              </a:tr>
              <a:tr h="352431">
                <a:tc>
                  <a:txBody>
                    <a:bodyPr/>
                    <a:lstStyle/>
                    <a:p>
                      <a:pPr rtl="0" fontAlgn="b"/>
                      <a:r>
                        <a:rPr lang="pt-BR" sz="1000">
                          <a:effectLst/>
                        </a:rPr>
                        <a:t>Sales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$86,619.00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$102,192.00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$138,953.00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$129,967.00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538089"/>
                  </a:ext>
                </a:extLst>
              </a:tr>
              <a:tr h="503588">
                <a:tc>
                  <a:txBody>
                    <a:bodyPr/>
                    <a:lstStyle/>
                    <a:p>
                      <a:pPr rtl="0" fontAlgn="b"/>
                      <a:r>
                        <a:rPr lang="pt-BR" sz="1000">
                          <a:effectLst/>
                        </a:rPr>
                        <a:t>Change ($)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GB" sz="1000">
                        <a:effectLst/>
                      </a:endParaRP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$15,573.00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$36,761.00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-$8,986.00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456250"/>
                  </a:ext>
                </a:extLst>
              </a:tr>
              <a:tr h="343294">
                <a:tc>
                  <a:txBody>
                    <a:bodyPr/>
                    <a:lstStyle/>
                    <a:p>
                      <a:pPr rtl="0" fontAlgn="b"/>
                      <a:r>
                        <a:rPr lang="pt-BR" sz="1000">
                          <a:effectLst/>
                        </a:rPr>
                        <a:t>Change (%)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GB" sz="1000">
                        <a:effectLst/>
                      </a:endParaRP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18%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36%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-6%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838787"/>
                  </a:ext>
                </a:extLst>
              </a:tr>
              <a:tr h="182998">
                <a:tc>
                  <a:txBody>
                    <a:bodyPr/>
                    <a:lstStyle/>
                    <a:p>
                      <a:pPr rtl="0" fontAlgn="b"/>
                      <a:endParaRPr lang="ru-GB" sz="1000">
                        <a:effectLst/>
                      </a:endParaRP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GB" sz="1000">
                        <a:effectLst/>
                      </a:endParaRP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GB" sz="1000">
                        <a:effectLst/>
                      </a:endParaRP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GB" sz="1000">
                        <a:effectLst/>
                      </a:endParaRP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GB" sz="1000">
                        <a:effectLst/>
                      </a:endParaRP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513724"/>
                  </a:ext>
                </a:extLst>
              </a:tr>
              <a:tr h="343294">
                <a:tc>
                  <a:txBody>
                    <a:bodyPr/>
                    <a:lstStyle/>
                    <a:p>
                      <a:pPr rtl="0" fontAlgn="b"/>
                      <a:r>
                        <a:rPr lang="pt-BR" sz="1000">
                          <a:effectLst/>
                        </a:rPr>
                        <a:t>Orders Shipped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398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449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563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591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452304"/>
                  </a:ext>
                </a:extLst>
              </a:tr>
              <a:tr h="343294">
                <a:tc>
                  <a:txBody>
                    <a:bodyPr/>
                    <a:lstStyle/>
                    <a:p>
                      <a:pPr rtl="0" fontAlgn="b"/>
                      <a:r>
                        <a:rPr lang="pt-BR" sz="1000">
                          <a:effectLst/>
                        </a:rPr>
                        <a:t>Change (Count)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GB" sz="1000">
                        <a:effectLst/>
                      </a:endParaRP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51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114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28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424727"/>
                  </a:ext>
                </a:extLst>
              </a:tr>
              <a:tr h="343294">
                <a:tc>
                  <a:txBody>
                    <a:bodyPr/>
                    <a:lstStyle/>
                    <a:p>
                      <a:pPr rtl="0" fontAlgn="b"/>
                      <a:r>
                        <a:rPr lang="pt-BR" sz="1000">
                          <a:effectLst/>
                        </a:rPr>
                        <a:t>Change (%)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GB" sz="1000">
                        <a:effectLst/>
                      </a:endParaRP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13%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25%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5%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382858"/>
                  </a:ext>
                </a:extLst>
              </a:tr>
              <a:tr h="182998">
                <a:tc>
                  <a:txBody>
                    <a:bodyPr/>
                    <a:lstStyle/>
                    <a:p>
                      <a:pPr rtl="0" fontAlgn="b"/>
                      <a:endParaRPr lang="ru-GB" sz="1000">
                        <a:effectLst/>
                      </a:endParaRP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GB" sz="1000">
                        <a:effectLst/>
                      </a:endParaRP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GB" sz="1000">
                        <a:effectLst/>
                      </a:endParaRP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GB" sz="1000">
                        <a:effectLst/>
                      </a:endParaRP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GB" sz="1000">
                        <a:effectLst/>
                      </a:endParaRP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440187"/>
                  </a:ext>
                </a:extLst>
              </a:tr>
              <a:tr h="343294">
                <a:tc>
                  <a:txBody>
                    <a:bodyPr/>
                    <a:lstStyle/>
                    <a:p>
                      <a:pPr rtl="0" fontAlgn="b"/>
                      <a:r>
                        <a:rPr lang="pt-BR" sz="1000">
                          <a:effectLst/>
                        </a:rPr>
                        <a:t>Sales per Order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$217.64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$227.60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$246.81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$219.91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749765"/>
                  </a:ext>
                </a:extLst>
              </a:tr>
              <a:tr h="343294">
                <a:tc>
                  <a:txBody>
                    <a:bodyPr/>
                    <a:lstStyle/>
                    <a:p>
                      <a:pPr rtl="0" fontAlgn="b"/>
                      <a:r>
                        <a:rPr lang="pt-BR" sz="1000">
                          <a:effectLst/>
                        </a:rPr>
                        <a:t>Change ($)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GB" sz="1000">
                        <a:effectLst/>
                      </a:endParaRP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$9.96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$19.21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-$26.90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861456"/>
                  </a:ext>
                </a:extLst>
              </a:tr>
              <a:tr h="343294">
                <a:tc>
                  <a:txBody>
                    <a:bodyPr/>
                    <a:lstStyle/>
                    <a:p>
                      <a:pPr rtl="0" fontAlgn="b"/>
                      <a:r>
                        <a:rPr lang="pt-BR" sz="1000">
                          <a:effectLst/>
                        </a:rPr>
                        <a:t>Change (%)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GB" sz="1000">
                        <a:effectLst/>
                      </a:endParaRP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5%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>
                          <a:effectLst/>
                        </a:rPr>
                        <a:t>8%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GB" sz="1000" dirty="0">
                          <a:effectLst/>
                        </a:rPr>
                        <a:t>-11%</a:t>
                      </a:r>
                    </a:p>
                  </a:txBody>
                  <a:tcPr marL="16189" marR="16189" marT="10793" marB="107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474076"/>
                  </a:ext>
                </a:extLst>
              </a:tr>
            </a:tbl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123EDD-0C49-E161-A835-5AAD06296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273" y="2187615"/>
            <a:ext cx="6182810" cy="396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37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DBD4729-DBDF-40A6-9BA4-E4C97EF6D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125130-F4AB-465E-8AE2-E583FCAAB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BA65A2-0302-4468-ADA7-9EC3F9593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869462C-ECA9-28BB-5927-FFA87264C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81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4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9CD4BEB-C391-4F7E-9838-95411A832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2B78B8-04D2-BCCC-1F5A-53F123449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8905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Product pareto analysis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2FF77B5-F475-1A27-33B6-5815B466F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027" y="1614488"/>
            <a:ext cx="10509636" cy="477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61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9B43C3-C651-160D-72F6-F22448231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Profitable and unprofitable products</a:t>
            </a:r>
            <a:endParaRPr lang="ru-GB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BB481ED-FB4D-4FFD-1B11-C1BF04143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48590"/>
            <a:ext cx="5885180" cy="367823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0C359E-AB98-5A05-33C6-277628A99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" y="1951145"/>
            <a:ext cx="6034088" cy="367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15719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Дивиденд</Template>
  <TotalTime>44894</TotalTime>
  <Words>131</Words>
  <Application>Microsoft Macintosh PowerPoint</Application>
  <PresentationFormat>Широкоэкранный</PresentationFormat>
  <Paragraphs>52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Corbel</vt:lpstr>
      <vt:lpstr>Gill Sans MT</vt:lpstr>
      <vt:lpstr>Wingdings 2</vt:lpstr>
      <vt:lpstr>Дивиденд</vt:lpstr>
      <vt:lpstr>Unicorn E-commerce Platform </vt:lpstr>
      <vt:lpstr>California ranks first</vt:lpstr>
      <vt:lpstr>profit margin</vt:lpstr>
      <vt:lpstr>California’s position </vt:lpstr>
      <vt:lpstr>The Sales and number of orders shipped over four years</vt:lpstr>
      <vt:lpstr>Презентация PowerPoint</vt:lpstr>
      <vt:lpstr>Product pareto analysis</vt:lpstr>
      <vt:lpstr>Profitable and unprofitable products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Unicorn E-commerce Platform </dc:title>
  <dc:creator>Anna Tsatskina</dc:creator>
  <cp:lastModifiedBy>Anna Tsatskina</cp:lastModifiedBy>
  <cp:revision>1</cp:revision>
  <dcterms:created xsi:type="dcterms:W3CDTF">2023-03-10T11:22:52Z</dcterms:created>
  <dcterms:modified xsi:type="dcterms:W3CDTF">2023-04-10T15:36:59Z</dcterms:modified>
</cp:coreProperties>
</file>